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  <p:sldMasterId id="2147483658" r:id="rId5"/>
    <p:sldMasterId id="2147483656" r:id="rId6"/>
  </p:sldMasterIdLst>
  <p:sldIdLst>
    <p:sldId id="277" r:id="rId7"/>
    <p:sldId id="258" r:id="rId8"/>
    <p:sldId id="256" r:id="rId9"/>
    <p:sldId id="274" r:id="rId10"/>
    <p:sldId id="279" r:id="rId11"/>
    <p:sldId id="278" r:id="rId12"/>
    <p:sldId id="270" r:id="rId13"/>
  </p:sldIdLst>
  <p:sldSz cx="18288000" cy="10287000"/>
  <p:notesSz cx="6858000" cy="9144000"/>
  <p:embeddedFontLst>
    <p:embeddedFont>
      <p:font typeface="Arial 1" panose="020B0704020202020204" charset="0"/>
      <p:regular r:id="rId14"/>
    </p:embeddedFont>
    <p:embeddedFont>
      <p:font typeface="Arial 2" panose="020B0604020202020204" charset="0"/>
      <p:regular r:id="rId15"/>
    </p:embeddedFont>
    <p:embeddedFont>
      <p:font typeface="Arial 2 Bold" panose="020B0604020202020204" charset="0"/>
      <p:regular r:id="rId16"/>
    </p:embeddedFont>
    <p:embeddedFont>
      <p:font typeface="Trade Gothic LT Std" panose="00000500000000000000" pitchFamily="50" charset="0"/>
      <p:regular r:id="rId17"/>
      <p:bold r:id="rId18"/>
      <p:italic r:id="rId19"/>
      <p:boldItalic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6D1F"/>
    <a:srgbClr val="8A7A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69" d="100"/>
          <a:sy n="69" d="100"/>
        </p:scale>
        <p:origin x="114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font" Target="fonts/font5.fntdata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font" Target="fonts/font4.fntdata"/><Relationship Id="rId2" Type="http://schemas.openxmlformats.org/officeDocument/2006/relationships/customXml" Target="../customXml/item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font" Target="fonts/font2.fntdata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font" Target="fonts/font6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font" Target="fonts/font1.fntdata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ooter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9716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5972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2">
            <a:extLst>
              <a:ext uri="{FF2B5EF4-FFF2-40B4-BE49-F238E27FC236}">
                <a16:creationId xmlns:a16="http://schemas.microsoft.com/office/drawing/2014/main" id="{95E7EB6B-4BBF-7D82-B5EC-81FD862518F6}"/>
              </a:ext>
            </a:extLst>
          </p:cNvPr>
          <p:cNvSpPr txBox="1"/>
          <p:nvPr userDrawn="1"/>
        </p:nvSpPr>
        <p:spPr>
          <a:xfrm>
            <a:off x="9182100" y="9457304"/>
            <a:ext cx="8077200" cy="344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519"/>
              </a:lnSpc>
            </a:pPr>
            <a:r>
              <a:rPr lang="en-US" sz="1799" dirty="0">
                <a:solidFill>
                  <a:srgbClr val="8A7A67"/>
                </a:solidFill>
                <a:latin typeface="Arial"/>
              </a:rPr>
              <a:t>800.4.AUTISM </a:t>
            </a:r>
            <a:r>
              <a:rPr lang="en-US" sz="1799" dirty="0">
                <a:solidFill>
                  <a:srgbClr val="FFD204"/>
                </a:solidFill>
                <a:latin typeface="Arial"/>
              </a:rPr>
              <a:t>  | </a:t>
            </a:r>
            <a:r>
              <a:rPr lang="en-US" sz="1799" dirty="0">
                <a:solidFill>
                  <a:srgbClr val="8A7A67"/>
                </a:solidFill>
                <a:latin typeface="Arial"/>
              </a:rPr>
              <a:t>  www.autismnj.org</a:t>
            </a:r>
          </a:p>
        </p:txBody>
      </p:sp>
      <p:sp>
        <p:nvSpPr>
          <p:cNvPr id="8" name="AutoShape 3">
            <a:extLst>
              <a:ext uri="{FF2B5EF4-FFF2-40B4-BE49-F238E27FC236}">
                <a16:creationId xmlns:a16="http://schemas.microsoft.com/office/drawing/2014/main" id="{C19A650E-D2ED-BD44-1E81-D2A4259E157C}"/>
              </a:ext>
            </a:extLst>
          </p:cNvPr>
          <p:cNvSpPr/>
          <p:nvPr userDrawn="1"/>
        </p:nvSpPr>
        <p:spPr>
          <a:xfrm flipV="1">
            <a:off x="1066800" y="9320212"/>
            <a:ext cx="16230600" cy="4763"/>
          </a:xfrm>
          <a:prstGeom prst="line">
            <a:avLst/>
          </a:prstGeom>
          <a:ln w="9525" cap="flat">
            <a:solidFill>
              <a:srgbClr val="8A7A67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9" name="TextBox 4">
            <a:extLst>
              <a:ext uri="{FF2B5EF4-FFF2-40B4-BE49-F238E27FC236}">
                <a16:creationId xmlns:a16="http://schemas.microsoft.com/office/drawing/2014/main" id="{1A809C57-FB8E-73FE-D844-8B35EF42F85F}"/>
              </a:ext>
            </a:extLst>
          </p:cNvPr>
          <p:cNvSpPr txBox="1"/>
          <p:nvPr userDrawn="1"/>
        </p:nvSpPr>
        <p:spPr>
          <a:xfrm>
            <a:off x="1028700" y="9457304"/>
            <a:ext cx="8077200" cy="344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19"/>
              </a:lnSpc>
            </a:pPr>
            <a:r>
              <a:rPr lang="en-US" sz="1799" dirty="0">
                <a:solidFill>
                  <a:srgbClr val="8A7A67"/>
                </a:solidFill>
                <a:latin typeface="Arial"/>
              </a:rPr>
              <a:t>Autism New Jersey </a:t>
            </a:r>
            <a:r>
              <a:rPr lang="en-US" sz="1799" dirty="0">
                <a:solidFill>
                  <a:srgbClr val="FFD204"/>
                </a:solidFill>
                <a:latin typeface="Arial"/>
              </a:rPr>
              <a:t> |</a:t>
            </a:r>
            <a:r>
              <a:rPr lang="en-US" sz="1799" dirty="0">
                <a:solidFill>
                  <a:srgbClr val="8A7A67"/>
                </a:solidFill>
                <a:latin typeface="Arial"/>
              </a:rPr>
              <a:t>  The Power of Connection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2">
            <a:extLst>
              <a:ext uri="{FF2B5EF4-FFF2-40B4-BE49-F238E27FC236}">
                <a16:creationId xmlns:a16="http://schemas.microsoft.com/office/drawing/2014/main" id="{95E7EB6B-4BBF-7D82-B5EC-81FD862518F6}"/>
              </a:ext>
            </a:extLst>
          </p:cNvPr>
          <p:cNvSpPr txBox="1"/>
          <p:nvPr userDrawn="1"/>
        </p:nvSpPr>
        <p:spPr>
          <a:xfrm>
            <a:off x="9182100" y="9457304"/>
            <a:ext cx="8077200" cy="292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519"/>
              </a:lnSpc>
            </a:pPr>
            <a:r>
              <a:rPr lang="en-US" sz="1799" dirty="0">
                <a:solidFill>
                  <a:schemeClr val="bg1"/>
                </a:solidFill>
                <a:latin typeface="Arial"/>
              </a:rPr>
              <a:t>800.4.AUTISM   |   www.autismnj.org</a:t>
            </a:r>
          </a:p>
        </p:txBody>
      </p:sp>
      <p:sp>
        <p:nvSpPr>
          <p:cNvPr id="8" name="AutoShape 3">
            <a:extLst>
              <a:ext uri="{FF2B5EF4-FFF2-40B4-BE49-F238E27FC236}">
                <a16:creationId xmlns:a16="http://schemas.microsoft.com/office/drawing/2014/main" id="{C19A650E-D2ED-BD44-1E81-D2A4259E157C}"/>
              </a:ext>
            </a:extLst>
          </p:cNvPr>
          <p:cNvSpPr/>
          <p:nvPr userDrawn="1"/>
        </p:nvSpPr>
        <p:spPr>
          <a:xfrm flipV="1">
            <a:off x="1066800" y="9320212"/>
            <a:ext cx="16230600" cy="4763"/>
          </a:xfrm>
          <a:prstGeom prst="line">
            <a:avLst/>
          </a:prstGeom>
          <a:ln w="9525" cap="flat">
            <a:solidFill>
              <a:schemeClr val="bg1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9" name="TextBox 4">
            <a:extLst>
              <a:ext uri="{FF2B5EF4-FFF2-40B4-BE49-F238E27FC236}">
                <a16:creationId xmlns:a16="http://schemas.microsoft.com/office/drawing/2014/main" id="{1A809C57-FB8E-73FE-D844-8B35EF42F85F}"/>
              </a:ext>
            </a:extLst>
          </p:cNvPr>
          <p:cNvSpPr txBox="1"/>
          <p:nvPr userDrawn="1"/>
        </p:nvSpPr>
        <p:spPr>
          <a:xfrm>
            <a:off x="1028700" y="9457304"/>
            <a:ext cx="8077200" cy="292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19"/>
              </a:lnSpc>
            </a:pPr>
            <a:r>
              <a:rPr lang="en-US" sz="1799" dirty="0">
                <a:solidFill>
                  <a:schemeClr val="bg1"/>
                </a:solidFill>
                <a:latin typeface="Arial"/>
              </a:rPr>
              <a:t>Autism New Jersey  |  The Power of Connection</a:t>
            </a:r>
          </a:p>
        </p:txBody>
      </p:sp>
    </p:spTree>
    <p:extLst>
      <p:ext uri="{BB962C8B-B14F-4D97-AF65-F5344CB8AC3E}">
        <p14:creationId xmlns:p14="http://schemas.microsoft.com/office/powerpoint/2010/main" val="1179640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4817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jgottlieb@autismnj.org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font, graphics, logo&#10;&#10;Description automatically generated">
            <a:extLst>
              <a:ext uri="{FF2B5EF4-FFF2-40B4-BE49-F238E27FC236}">
                <a16:creationId xmlns:a16="http://schemas.microsoft.com/office/drawing/2014/main" id="{DDDB9E4B-FFCF-8349-FFAE-ACC64B72C7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507" y="2568059"/>
            <a:ext cx="9918985" cy="5150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873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5432338"/>
            <a:ext cx="18288000" cy="3913688"/>
            <a:chOff x="0" y="0"/>
            <a:chExt cx="6186311" cy="164219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86311" cy="1642194"/>
            </a:xfrm>
            <a:custGeom>
              <a:avLst/>
              <a:gdLst/>
              <a:ahLst/>
              <a:cxnLst/>
              <a:rect l="l" t="t" r="r" b="b"/>
              <a:pathLst>
                <a:path w="6186311" h="1642194">
                  <a:moveTo>
                    <a:pt x="0" y="0"/>
                  </a:moveTo>
                  <a:lnTo>
                    <a:pt x="6186311" y="0"/>
                  </a:lnTo>
                  <a:lnTo>
                    <a:pt x="6186311" y="1642194"/>
                  </a:lnTo>
                  <a:lnTo>
                    <a:pt x="0" y="1642194"/>
                  </a:lnTo>
                  <a:close/>
                </a:path>
              </a:pathLst>
            </a:custGeom>
            <a:solidFill>
              <a:srgbClr val="EB6D1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1028700" y="940974"/>
            <a:ext cx="175452" cy="175452"/>
            <a:chOff x="0" y="0"/>
            <a:chExt cx="1913890" cy="19138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EB6D1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371471" y="940974"/>
            <a:ext cx="175452" cy="175452"/>
            <a:chOff x="0" y="0"/>
            <a:chExt cx="1913890" cy="191389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8981D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714242" y="940974"/>
            <a:ext cx="175452" cy="175452"/>
            <a:chOff x="0" y="0"/>
            <a:chExt cx="1913890" cy="191389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DBA31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2057013" y="940974"/>
            <a:ext cx="175452" cy="175452"/>
            <a:chOff x="0" y="0"/>
            <a:chExt cx="1913890" cy="191389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D204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028700" y="3600450"/>
            <a:ext cx="16092795" cy="5280660"/>
            <a:chOff x="0" y="0"/>
            <a:chExt cx="4238432" cy="1390791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4238432" cy="1390791"/>
            </a:xfrm>
            <a:custGeom>
              <a:avLst/>
              <a:gdLst/>
              <a:ahLst/>
              <a:cxnLst/>
              <a:rect l="l" t="t" r="r" b="b"/>
              <a:pathLst>
                <a:path w="4238432" h="1390791">
                  <a:moveTo>
                    <a:pt x="0" y="0"/>
                  </a:moveTo>
                  <a:lnTo>
                    <a:pt x="4238432" y="0"/>
                  </a:lnTo>
                  <a:lnTo>
                    <a:pt x="4238432" y="1390791"/>
                  </a:lnTo>
                  <a:lnTo>
                    <a:pt x="0" y="139079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85725"/>
              <a:ext cx="812800" cy="8985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 dirty="0"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1028700" y="1410417"/>
            <a:ext cx="16230600" cy="8976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sz="6400" dirty="0">
                <a:solidFill>
                  <a:srgbClr val="8A7A67"/>
                </a:solidFill>
                <a:latin typeface="Arial 2 Bold"/>
              </a:rPr>
              <a:t>Presenter Introduction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371471" y="3238500"/>
            <a:ext cx="15341071" cy="39754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79"/>
              </a:lnSpc>
            </a:pPr>
            <a:r>
              <a:rPr lang="en-US" sz="2800" b="1" dirty="0">
                <a:solidFill>
                  <a:srgbClr val="000000"/>
                </a:solidFill>
                <a:latin typeface="Trade Gothic LT Std"/>
              </a:rPr>
              <a:t>Jon Gottlieb, Esq.</a:t>
            </a:r>
          </a:p>
          <a:p>
            <a:pPr algn="ctr">
              <a:lnSpc>
                <a:spcPts val="3079"/>
              </a:lnSpc>
            </a:pPr>
            <a:r>
              <a:rPr lang="en-US" sz="2800" b="1" dirty="0">
                <a:solidFill>
                  <a:srgbClr val="000000"/>
                </a:solidFill>
                <a:latin typeface="Trade Gothic LT Std"/>
              </a:rPr>
              <a:t>Director of Information Services</a:t>
            </a:r>
          </a:p>
          <a:p>
            <a:pPr algn="ctr">
              <a:lnSpc>
                <a:spcPts val="3079"/>
              </a:lnSpc>
            </a:pPr>
            <a:r>
              <a:rPr lang="en-US" sz="2800" dirty="0">
                <a:solidFill>
                  <a:srgbClr val="000000"/>
                </a:solidFill>
                <a:latin typeface="Trade Gothic LT Std"/>
              </a:rPr>
              <a:t>Autism New Jersey – The Power of Connection</a:t>
            </a:r>
          </a:p>
          <a:p>
            <a:pPr algn="ctr">
              <a:lnSpc>
                <a:spcPts val="3079"/>
              </a:lnSpc>
            </a:pPr>
            <a:endParaRPr lang="en-US" sz="2800" dirty="0">
              <a:solidFill>
                <a:srgbClr val="000000"/>
              </a:solidFill>
              <a:latin typeface="Trade Gothic LT Std"/>
            </a:endParaRPr>
          </a:p>
          <a:p>
            <a:pPr algn="ctr">
              <a:lnSpc>
                <a:spcPts val="3079"/>
              </a:lnSpc>
            </a:pPr>
            <a:r>
              <a:rPr lang="en-US" sz="2800" dirty="0">
                <a:solidFill>
                  <a:srgbClr val="000000"/>
                </a:solidFill>
                <a:latin typeface="Trade Gothic LT Std"/>
              </a:rPr>
              <a:t>Tel: 609.588.8200 ext. 10026</a:t>
            </a:r>
          </a:p>
          <a:p>
            <a:pPr algn="ctr">
              <a:lnSpc>
                <a:spcPts val="3079"/>
              </a:lnSpc>
            </a:pPr>
            <a:r>
              <a:rPr lang="en-US" sz="2800" dirty="0">
                <a:solidFill>
                  <a:srgbClr val="000000"/>
                </a:solidFill>
                <a:latin typeface="Trade Gothic LT Std"/>
              </a:rPr>
              <a:t>Email: </a:t>
            </a:r>
            <a:r>
              <a:rPr lang="en-US" sz="2800" dirty="0">
                <a:solidFill>
                  <a:srgbClr val="000000"/>
                </a:solidFill>
                <a:latin typeface="Trade Gothic LT Std"/>
                <a:hlinkClick r:id="rId2"/>
              </a:rPr>
              <a:t>jgottlieb@autismnj.org</a:t>
            </a:r>
            <a:endParaRPr lang="en-US" sz="2800" dirty="0">
              <a:solidFill>
                <a:srgbClr val="000000"/>
              </a:solidFill>
              <a:latin typeface="Trade Gothic LT Std"/>
            </a:endParaRPr>
          </a:p>
          <a:p>
            <a:pPr algn="ctr">
              <a:lnSpc>
                <a:spcPts val="3079"/>
              </a:lnSpc>
            </a:pPr>
            <a:endParaRPr lang="en-US" sz="2800" dirty="0">
              <a:solidFill>
                <a:srgbClr val="000000"/>
              </a:solidFill>
              <a:latin typeface="Trade Gothic LT Std"/>
            </a:endParaRPr>
          </a:p>
          <a:p>
            <a:pPr algn="ctr">
              <a:lnSpc>
                <a:spcPts val="3079"/>
              </a:lnSpc>
            </a:pPr>
            <a:endParaRPr lang="en-US" sz="2800" dirty="0">
              <a:solidFill>
                <a:srgbClr val="000000"/>
              </a:solidFill>
              <a:latin typeface="Trade Gothic LT Std"/>
            </a:endParaRPr>
          </a:p>
          <a:p>
            <a:pPr algn="ctr">
              <a:lnSpc>
                <a:spcPts val="3079"/>
              </a:lnSpc>
            </a:pPr>
            <a:r>
              <a:rPr lang="en-US" sz="2800" dirty="0">
                <a:solidFill>
                  <a:srgbClr val="000000"/>
                </a:solidFill>
                <a:latin typeface="Trade Gothic LT Std"/>
              </a:rPr>
              <a:t>800.4.AUTISM Helpline</a:t>
            </a:r>
          </a:p>
          <a:p>
            <a:pPr algn="ctr">
              <a:lnSpc>
                <a:spcPts val="3079"/>
              </a:lnSpc>
            </a:pPr>
            <a:r>
              <a:rPr lang="en-US" sz="2800" dirty="0">
                <a:solidFill>
                  <a:srgbClr val="000000"/>
                </a:solidFill>
                <a:latin typeface="Trade Gothic LT Std"/>
              </a:rPr>
              <a:t>information@autismnj.org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5086350" cy="9334500"/>
            <a:chOff x="0" y="0"/>
            <a:chExt cx="1720568" cy="3479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20568" cy="3479800"/>
            </a:xfrm>
            <a:custGeom>
              <a:avLst/>
              <a:gdLst/>
              <a:ahLst/>
              <a:cxnLst/>
              <a:rect l="l" t="t" r="r" b="b"/>
              <a:pathLst>
                <a:path w="1720568" h="3479800">
                  <a:moveTo>
                    <a:pt x="0" y="0"/>
                  </a:moveTo>
                  <a:lnTo>
                    <a:pt x="1720568" y="0"/>
                  </a:lnTo>
                  <a:lnTo>
                    <a:pt x="1720568" y="3479800"/>
                  </a:lnTo>
                  <a:lnTo>
                    <a:pt x="0" y="3479800"/>
                  </a:lnTo>
                  <a:close/>
                </a:path>
              </a:pathLst>
            </a:custGeom>
            <a:solidFill>
              <a:srgbClr val="EB6D1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6055536" y="940974"/>
            <a:ext cx="175452" cy="175452"/>
            <a:chOff x="0" y="0"/>
            <a:chExt cx="1913890" cy="191389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EB6D1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6398306" y="940974"/>
            <a:ext cx="175452" cy="175452"/>
            <a:chOff x="0" y="0"/>
            <a:chExt cx="1913890" cy="191389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8981D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6741077" y="940974"/>
            <a:ext cx="175452" cy="175452"/>
            <a:chOff x="0" y="0"/>
            <a:chExt cx="1913890" cy="191389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DBA31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7083848" y="940974"/>
            <a:ext cx="175452" cy="175452"/>
            <a:chOff x="0" y="0"/>
            <a:chExt cx="1913890" cy="191389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D204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1184001" y="8695837"/>
            <a:ext cx="1636562" cy="181463"/>
            <a:chOff x="0" y="0"/>
            <a:chExt cx="2472253" cy="27412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472253" cy="274125"/>
            </a:xfrm>
            <a:custGeom>
              <a:avLst/>
              <a:gdLst/>
              <a:ahLst/>
              <a:cxnLst/>
              <a:rect l="l" t="t" r="r" b="b"/>
              <a:pathLst>
                <a:path w="2472253" h="274125">
                  <a:moveTo>
                    <a:pt x="0" y="0"/>
                  </a:moveTo>
                  <a:lnTo>
                    <a:pt x="2472253" y="0"/>
                  </a:lnTo>
                  <a:lnTo>
                    <a:pt x="2472253" y="274125"/>
                  </a:lnTo>
                  <a:lnTo>
                    <a:pt x="0" y="274125"/>
                  </a:lnTo>
                  <a:close/>
                </a:path>
              </a:pathLst>
            </a:custGeom>
            <a:solidFill>
              <a:srgbClr val="FDBA31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2882588" y="8695837"/>
            <a:ext cx="122904" cy="181463"/>
            <a:chOff x="0" y="0"/>
            <a:chExt cx="185664" cy="274125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85664" cy="274125"/>
            </a:xfrm>
            <a:custGeom>
              <a:avLst/>
              <a:gdLst/>
              <a:ahLst/>
              <a:cxnLst/>
              <a:rect l="l" t="t" r="r" b="b"/>
              <a:pathLst>
                <a:path w="185664" h="274125">
                  <a:moveTo>
                    <a:pt x="0" y="0"/>
                  </a:moveTo>
                  <a:lnTo>
                    <a:pt x="185664" y="0"/>
                  </a:lnTo>
                  <a:lnTo>
                    <a:pt x="185664" y="274125"/>
                  </a:lnTo>
                  <a:lnTo>
                    <a:pt x="0" y="274125"/>
                  </a:lnTo>
                  <a:close/>
                </a:path>
              </a:pathLst>
            </a:custGeom>
            <a:solidFill>
              <a:srgbClr val="F8981D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3067517" y="8695837"/>
            <a:ext cx="122904" cy="181463"/>
            <a:chOff x="0" y="0"/>
            <a:chExt cx="185664" cy="274125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85664" cy="274125"/>
            </a:xfrm>
            <a:custGeom>
              <a:avLst/>
              <a:gdLst/>
              <a:ahLst/>
              <a:cxnLst/>
              <a:rect l="l" t="t" r="r" b="b"/>
              <a:pathLst>
                <a:path w="185664" h="274125">
                  <a:moveTo>
                    <a:pt x="0" y="0"/>
                  </a:moveTo>
                  <a:lnTo>
                    <a:pt x="185664" y="0"/>
                  </a:lnTo>
                  <a:lnTo>
                    <a:pt x="185664" y="274125"/>
                  </a:lnTo>
                  <a:lnTo>
                    <a:pt x="0" y="274125"/>
                  </a:lnTo>
                  <a:close/>
                </a:path>
              </a:pathLst>
            </a:custGeom>
            <a:solidFill>
              <a:srgbClr val="EB6D1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11184001" y="2597533"/>
            <a:ext cx="6341999" cy="8191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000"/>
              </a:lnSpc>
              <a:spcBef>
                <a:spcPct val="0"/>
              </a:spcBef>
            </a:pPr>
            <a:r>
              <a:rPr lang="en-US" sz="5000" dirty="0">
                <a:solidFill>
                  <a:srgbClr val="EB6D1F"/>
                </a:solidFill>
                <a:latin typeface="Arial 1"/>
              </a:rPr>
              <a:t>Autism New Jersey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1184001" y="3375408"/>
            <a:ext cx="6341999" cy="848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000"/>
              </a:lnSpc>
              <a:spcBef>
                <a:spcPct val="0"/>
              </a:spcBef>
            </a:pPr>
            <a:r>
              <a:rPr lang="en-US" sz="5000" dirty="0">
                <a:solidFill>
                  <a:srgbClr val="EB6D1F"/>
                </a:solidFill>
                <a:latin typeface="Arial 2"/>
              </a:rPr>
              <a:t>Service Pillars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1184001" y="4686300"/>
            <a:ext cx="5557076" cy="34470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0000"/>
                </a:solidFill>
                <a:latin typeface="Arial 2"/>
              </a:rPr>
              <a:t>Information Services</a:t>
            </a:r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sz="3200" b="1" dirty="0">
              <a:solidFill>
                <a:srgbClr val="000000"/>
              </a:solidFill>
              <a:latin typeface="Arial 2"/>
            </a:endParaRPr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0000"/>
                </a:solidFill>
                <a:latin typeface="Arial 2"/>
              </a:rPr>
              <a:t>Clinical Expertise</a:t>
            </a:r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sz="3200" b="1" dirty="0">
              <a:solidFill>
                <a:srgbClr val="000000"/>
              </a:solidFill>
              <a:latin typeface="Arial 2"/>
            </a:endParaRPr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0000"/>
                </a:solidFill>
                <a:latin typeface="Arial 2"/>
              </a:rPr>
              <a:t>Public Policy</a:t>
            </a:r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sz="3200" b="1" dirty="0">
              <a:solidFill>
                <a:srgbClr val="000000"/>
              </a:solidFill>
              <a:latin typeface="Arial 2"/>
            </a:endParaRPr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0000"/>
                </a:solidFill>
                <a:latin typeface="Arial 2"/>
              </a:rPr>
              <a:t>Awareness</a:t>
            </a:r>
          </a:p>
        </p:txBody>
      </p:sp>
      <p:pic>
        <p:nvPicPr>
          <p:cNvPr id="26" name="Picture 25" descr="Abstract 3D rendering of a surface with hexagons">
            <a:extLst>
              <a:ext uri="{FF2B5EF4-FFF2-40B4-BE49-F238E27FC236}">
                <a16:creationId xmlns:a16="http://schemas.microsoft.com/office/drawing/2014/main" id="{7B308CAA-D333-876D-C3AA-C81CC0A4513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29" r="-35229"/>
          <a:stretch/>
        </p:blipFill>
        <p:spPr>
          <a:xfrm>
            <a:off x="1028700" y="1028700"/>
            <a:ext cx="12458700" cy="8305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5086350" cy="9334500"/>
            <a:chOff x="0" y="0"/>
            <a:chExt cx="1720568" cy="3479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20568" cy="3479800"/>
            </a:xfrm>
            <a:custGeom>
              <a:avLst/>
              <a:gdLst/>
              <a:ahLst/>
              <a:cxnLst/>
              <a:rect l="l" t="t" r="r" b="b"/>
              <a:pathLst>
                <a:path w="1720568" h="3479800">
                  <a:moveTo>
                    <a:pt x="0" y="0"/>
                  </a:moveTo>
                  <a:lnTo>
                    <a:pt x="1720568" y="0"/>
                  </a:lnTo>
                  <a:lnTo>
                    <a:pt x="1720568" y="3479800"/>
                  </a:lnTo>
                  <a:lnTo>
                    <a:pt x="0" y="3479800"/>
                  </a:lnTo>
                  <a:close/>
                </a:path>
              </a:pathLst>
            </a:custGeom>
            <a:solidFill>
              <a:srgbClr val="EB6D1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6055536" y="940974"/>
            <a:ext cx="175452" cy="175452"/>
            <a:chOff x="0" y="0"/>
            <a:chExt cx="1913890" cy="191389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EB6D1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6398306" y="940974"/>
            <a:ext cx="175452" cy="175452"/>
            <a:chOff x="0" y="0"/>
            <a:chExt cx="1913890" cy="191389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8981D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6741077" y="940974"/>
            <a:ext cx="175452" cy="175452"/>
            <a:chOff x="0" y="0"/>
            <a:chExt cx="1913890" cy="191389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DBA31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7083848" y="940974"/>
            <a:ext cx="175452" cy="175452"/>
            <a:chOff x="0" y="0"/>
            <a:chExt cx="1913890" cy="191389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D204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11641201" y="2597533"/>
            <a:ext cx="6341999" cy="1716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000"/>
              </a:lnSpc>
              <a:spcBef>
                <a:spcPct val="0"/>
              </a:spcBef>
            </a:pPr>
            <a:r>
              <a:rPr lang="en-US" sz="5000" dirty="0">
                <a:solidFill>
                  <a:srgbClr val="EB6D1F"/>
                </a:solidFill>
                <a:latin typeface="Arial 1"/>
              </a:rPr>
              <a:t>Clinical </a:t>
            </a:r>
          </a:p>
          <a:p>
            <a:pPr>
              <a:lnSpc>
                <a:spcPts val="7000"/>
              </a:lnSpc>
              <a:spcBef>
                <a:spcPct val="0"/>
              </a:spcBef>
            </a:pPr>
            <a:r>
              <a:rPr lang="en-US" sz="5000" dirty="0">
                <a:solidFill>
                  <a:srgbClr val="EB6D1F"/>
                </a:solidFill>
                <a:latin typeface="Arial 1"/>
              </a:rPr>
              <a:t>Expertise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1648128" y="4526957"/>
            <a:ext cx="6341999" cy="25810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000"/>
              </a:lnSpc>
              <a:spcBef>
                <a:spcPct val="0"/>
              </a:spcBef>
            </a:pPr>
            <a:r>
              <a:rPr lang="en-US" sz="3200" dirty="0">
                <a:solidFill>
                  <a:srgbClr val="EB6D1F"/>
                </a:solidFill>
                <a:latin typeface="Arial 2"/>
              </a:rPr>
              <a:t>Annual Conference</a:t>
            </a:r>
          </a:p>
          <a:p>
            <a:pPr>
              <a:lnSpc>
                <a:spcPts val="7000"/>
              </a:lnSpc>
              <a:spcBef>
                <a:spcPct val="0"/>
              </a:spcBef>
            </a:pPr>
            <a:r>
              <a:rPr lang="en-US" sz="3200" dirty="0">
                <a:solidFill>
                  <a:srgbClr val="EB6D1F"/>
                </a:solidFill>
                <a:latin typeface="Arial 2"/>
              </a:rPr>
              <a:t>Family Wellness</a:t>
            </a:r>
          </a:p>
          <a:p>
            <a:pPr>
              <a:lnSpc>
                <a:spcPts val="7000"/>
              </a:lnSpc>
              <a:spcBef>
                <a:spcPct val="0"/>
              </a:spcBef>
            </a:pPr>
            <a:r>
              <a:rPr lang="en-US" sz="3200" dirty="0">
                <a:solidFill>
                  <a:srgbClr val="EB6D1F"/>
                </a:solidFill>
                <a:latin typeface="Arial 2"/>
              </a:rPr>
              <a:t>Training and Technical Assistance</a:t>
            </a:r>
          </a:p>
        </p:txBody>
      </p:sp>
      <p:sp>
        <p:nvSpPr>
          <p:cNvPr id="26" name="TextBox 20">
            <a:extLst>
              <a:ext uri="{FF2B5EF4-FFF2-40B4-BE49-F238E27FC236}">
                <a16:creationId xmlns:a16="http://schemas.microsoft.com/office/drawing/2014/main" id="{8B7317DA-C4E6-6EF1-FBE3-4B83B1F6867D}"/>
              </a:ext>
            </a:extLst>
          </p:cNvPr>
          <p:cNvSpPr txBox="1"/>
          <p:nvPr/>
        </p:nvSpPr>
        <p:spPr>
          <a:xfrm>
            <a:off x="5621401" y="2622570"/>
            <a:ext cx="5086351" cy="17168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000"/>
              </a:lnSpc>
              <a:spcBef>
                <a:spcPct val="0"/>
              </a:spcBef>
            </a:pPr>
            <a:r>
              <a:rPr lang="en-US" sz="5000" dirty="0">
                <a:solidFill>
                  <a:srgbClr val="EB6D1F"/>
                </a:solidFill>
                <a:latin typeface="Arial 1"/>
              </a:rPr>
              <a:t>Information Services</a:t>
            </a:r>
          </a:p>
        </p:txBody>
      </p:sp>
      <p:sp>
        <p:nvSpPr>
          <p:cNvPr id="27" name="TextBox 21">
            <a:extLst>
              <a:ext uri="{FF2B5EF4-FFF2-40B4-BE49-F238E27FC236}">
                <a16:creationId xmlns:a16="http://schemas.microsoft.com/office/drawing/2014/main" id="{80B7537C-61D7-9141-7875-D45240796F75}"/>
              </a:ext>
            </a:extLst>
          </p:cNvPr>
          <p:cNvSpPr txBox="1"/>
          <p:nvPr/>
        </p:nvSpPr>
        <p:spPr>
          <a:xfrm>
            <a:off x="5621400" y="4581907"/>
            <a:ext cx="5579994" cy="34787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000"/>
              </a:lnSpc>
              <a:spcBef>
                <a:spcPct val="0"/>
              </a:spcBef>
            </a:pPr>
            <a:r>
              <a:rPr lang="en-US" sz="3200" dirty="0">
                <a:solidFill>
                  <a:srgbClr val="EB6D1F"/>
                </a:solidFill>
                <a:latin typeface="Arial 2"/>
              </a:rPr>
              <a:t>800.4.AUTISM Helpline</a:t>
            </a:r>
          </a:p>
          <a:p>
            <a:pPr>
              <a:lnSpc>
                <a:spcPts val="7000"/>
              </a:lnSpc>
              <a:spcBef>
                <a:spcPct val="0"/>
              </a:spcBef>
            </a:pPr>
            <a:r>
              <a:rPr lang="en-US" sz="3200" dirty="0">
                <a:solidFill>
                  <a:srgbClr val="EB6D1F"/>
                </a:solidFill>
                <a:latin typeface="Arial 2"/>
              </a:rPr>
              <a:t>Articles</a:t>
            </a:r>
          </a:p>
          <a:p>
            <a:pPr>
              <a:lnSpc>
                <a:spcPts val="7000"/>
              </a:lnSpc>
              <a:spcBef>
                <a:spcPct val="0"/>
              </a:spcBef>
            </a:pPr>
            <a:r>
              <a:rPr lang="en-US" sz="3200" dirty="0">
                <a:solidFill>
                  <a:srgbClr val="EB6D1F"/>
                </a:solidFill>
                <a:latin typeface="Arial 2"/>
              </a:rPr>
              <a:t>Publications</a:t>
            </a:r>
          </a:p>
          <a:p>
            <a:pPr>
              <a:lnSpc>
                <a:spcPts val="7000"/>
              </a:lnSpc>
              <a:spcBef>
                <a:spcPct val="0"/>
              </a:spcBef>
            </a:pPr>
            <a:r>
              <a:rPr lang="en-US" sz="3200" dirty="0">
                <a:solidFill>
                  <a:srgbClr val="EB6D1F"/>
                </a:solidFill>
                <a:latin typeface="Arial 2"/>
              </a:rPr>
              <a:t>Referral Database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B7ECD94-ED24-D7E7-0FB0-459899150F35}"/>
              </a:ext>
            </a:extLst>
          </p:cNvPr>
          <p:cNvCxnSpPr/>
          <p:nvPr/>
        </p:nvCxnSpPr>
        <p:spPr>
          <a:xfrm>
            <a:off x="11201400" y="1714500"/>
            <a:ext cx="0" cy="6858000"/>
          </a:xfrm>
          <a:prstGeom prst="line">
            <a:avLst/>
          </a:prstGeom>
          <a:ln w="6350">
            <a:solidFill>
              <a:srgbClr val="8A7A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1F2A47B-B871-11F1-A43D-E88189467016}"/>
              </a:ext>
            </a:extLst>
          </p:cNvPr>
          <p:cNvCxnSpPr/>
          <p:nvPr/>
        </p:nvCxnSpPr>
        <p:spPr>
          <a:xfrm>
            <a:off x="5621394" y="4581907"/>
            <a:ext cx="4513206" cy="0"/>
          </a:xfrm>
          <a:prstGeom prst="line">
            <a:avLst/>
          </a:prstGeom>
          <a:ln>
            <a:solidFill>
              <a:srgbClr val="EB6D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661E4CB-8F79-6CFB-51F3-65F27266CF7E}"/>
              </a:ext>
            </a:extLst>
          </p:cNvPr>
          <p:cNvCxnSpPr/>
          <p:nvPr/>
        </p:nvCxnSpPr>
        <p:spPr>
          <a:xfrm>
            <a:off x="11648128" y="4581907"/>
            <a:ext cx="4513206" cy="0"/>
          </a:xfrm>
          <a:prstGeom prst="line">
            <a:avLst/>
          </a:prstGeom>
          <a:ln>
            <a:solidFill>
              <a:srgbClr val="EB6D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7594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5086350" cy="9334500"/>
            <a:chOff x="0" y="0"/>
            <a:chExt cx="1720568" cy="3479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20568" cy="3479800"/>
            </a:xfrm>
            <a:custGeom>
              <a:avLst/>
              <a:gdLst/>
              <a:ahLst/>
              <a:cxnLst/>
              <a:rect l="l" t="t" r="r" b="b"/>
              <a:pathLst>
                <a:path w="1720568" h="3479800">
                  <a:moveTo>
                    <a:pt x="0" y="0"/>
                  </a:moveTo>
                  <a:lnTo>
                    <a:pt x="1720568" y="0"/>
                  </a:lnTo>
                  <a:lnTo>
                    <a:pt x="1720568" y="3479800"/>
                  </a:lnTo>
                  <a:lnTo>
                    <a:pt x="0" y="3479800"/>
                  </a:lnTo>
                  <a:close/>
                </a:path>
              </a:pathLst>
            </a:custGeom>
            <a:solidFill>
              <a:srgbClr val="EB6D1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6055536" y="940974"/>
            <a:ext cx="175452" cy="175452"/>
            <a:chOff x="0" y="0"/>
            <a:chExt cx="1913890" cy="191389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EB6D1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6398306" y="940974"/>
            <a:ext cx="175452" cy="175452"/>
            <a:chOff x="0" y="0"/>
            <a:chExt cx="1913890" cy="191389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8981D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6741077" y="940974"/>
            <a:ext cx="175452" cy="175452"/>
            <a:chOff x="0" y="0"/>
            <a:chExt cx="1913890" cy="191389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DBA31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7083848" y="940974"/>
            <a:ext cx="175452" cy="175452"/>
            <a:chOff x="0" y="0"/>
            <a:chExt cx="1913890" cy="191389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D204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11641201" y="2597533"/>
            <a:ext cx="6341999" cy="8191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000"/>
              </a:lnSpc>
              <a:spcBef>
                <a:spcPct val="0"/>
              </a:spcBef>
            </a:pPr>
            <a:r>
              <a:rPr lang="en-US" sz="5000" dirty="0">
                <a:solidFill>
                  <a:srgbClr val="EB6D1F"/>
                </a:solidFill>
                <a:latin typeface="Arial 1"/>
              </a:rPr>
              <a:t>Awareness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1648128" y="3876880"/>
            <a:ext cx="6341999" cy="1683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000"/>
              </a:lnSpc>
              <a:spcBef>
                <a:spcPct val="0"/>
              </a:spcBef>
            </a:pPr>
            <a:r>
              <a:rPr lang="en-US" sz="3200" dirty="0">
                <a:solidFill>
                  <a:srgbClr val="EB6D1F"/>
                </a:solidFill>
                <a:latin typeface="Arial 2"/>
              </a:rPr>
              <a:t>Ambassador Program</a:t>
            </a:r>
          </a:p>
          <a:p>
            <a:pPr>
              <a:lnSpc>
                <a:spcPts val="7000"/>
              </a:lnSpc>
              <a:spcBef>
                <a:spcPct val="0"/>
              </a:spcBef>
            </a:pPr>
            <a:r>
              <a:rPr lang="en-US" sz="3200" dirty="0">
                <a:solidFill>
                  <a:srgbClr val="EB6D1F"/>
                </a:solidFill>
                <a:latin typeface="Arial 2"/>
              </a:rPr>
              <a:t>Media Requests</a:t>
            </a:r>
          </a:p>
        </p:txBody>
      </p:sp>
      <p:sp>
        <p:nvSpPr>
          <p:cNvPr id="26" name="TextBox 20">
            <a:extLst>
              <a:ext uri="{FF2B5EF4-FFF2-40B4-BE49-F238E27FC236}">
                <a16:creationId xmlns:a16="http://schemas.microsoft.com/office/drawing/2014/main" id="{8B7317DA-C4E6-6EF1-FBE3-4B83B1F6867D}"/>
              </a:ext>
            </a:extLst>
          </p:cNvPr>
          <p:cNvSpPr txBox="1"/>
          <p:nvPr/>
        </p:nvSpPr>
        <p:spPr>
          <a:xfrm>
            <a:off x="5621401" y="2622570"/>
            <a:ext cx="5086351" cy="8191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000"/>
              </a:lnSpc>
              <a:spcBef>
                <a:spcPct val="0"/>
              </a:spcBef>
            </a:pPr>
            <a:r>
              <a:rPr lang="en-US" sz="5000" dirty="0">
                <a:solidFill>
                  <a:srgbClr val="EB6D1F"/>
                </a:solidFill>
                <a:latin typeface="Arial 1"/>
              </a:rPr>
              <a:t>Public Policy</a:t>
            </a:r>
          </a:p>
        </p:txBody>
      </p:sp>
      <p:sp>
        <p:nvSpPr>
          <p:cNvPr id="27" name="TextBox 21">
            <a:extLst>
              <a:ext uri="{FF2B5EF4-FFF2-40B4-BE49-F238E27FC236}">
                <a16:creationId xmlns:a16="http://schemas.microsoft.com/office/drawing/2014/main" id="{80B7537C-61D7-9141-7875-D45240796F75}"/>
              </a:ext>
            </a:extLst>
          </p:cNvPr>
          <p:cNvSpPr txBox="1"/>
          <p:nvPr/>
        </p:nvSpPr>
        <p:spPr>
          <a:xfrm>
            <a:off x="5621394" y="3876880"/>
            <a:ext cx="5579994" cy="25810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000"/>
              </a:lnSpc>
              <a:spcBef>
                <a:spcPct val="0"/>
              </a:spcBef>
            </a:pPr>
            <a:r>
              <a:rPr lang="en-US" sz="3200" dirty="0">
                <a:solidFill>
                  <a:srgbClr val="EB6D1F"/>
                </a:solidFill>
                <a:latin typeface="Arial 2"/>
              </a:rPr>
              <a:t>Funding</a:t>
            </a:r>
          </a:p>
          <a:p>
            <a:pPr>
              <a:lnSpc>
                <a:spcPts val="7000"/>
              </a:lnSpc>
              <a:spcBef>
                <a:spcPct val="0"/>
              </a:spcBef>
            </a:pPr>
            <a:r>
              <a:rPr lang="en-US" sz="3200" dirty="0">
                <a:solidFill>
                  <a:srgbClr val="EB6D1F"/>
                </a:solidFill>
                <a:latin typeface="Arial 2"/>
              </a:rPr>
              <a:t>Workforce Development</a:t>
            </a:r>
          </a:p>
          <a:p>
            <a:pPr>
              <a:lnSpc>
                <a:spcPts val="7000"/>
              </a:lnSpc>
              <a:spcBef>
                <a:spcPct val="0"/>
              </a:spcBef>
            </a:pPr>
            <a:r>
              <a:rPr lang="en-US" sz="3200" dirty="0">
                <a:solidFill>
                  <a:srgbClr val="EB6D1F"/>
                </a:solidFill>
                <a:latin typeface="Arial 2"/>
              </a:rPr>
              <a:t>Severe Challenging Behavior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B7ECD94-ED24-D7E7-0FB0-459899150F35}"/>
              </a:ext>
            </a:extLst>
          </p:cNvPr>
          <p:cNvCxnSpPr/>
          <p:nvPr/>
        </p:nvCxnSpPr>
        <p:spPr>
          <a:xfrm>
            <a:off x="11201400" y="1714500"/>
            <a:ext cx="0" cy="6858000"/>
          </a:xfrm>
          <a:prstGeom prst="line">
            <a:avLst/>
          </a:prstGeom>
          <a:ln w="6350">
            <a:solidFill>
              <a:srgbClr val="8A7A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1F2A47B-B871-11F1-A43D-E88189467016}"/>
              </a:ext>
            </a:extLst>
          </p:cNvPr>
          <p:cNvCxnSpPr/>
          <p:nvPr/>
        </p:nvCxnSpPr>
        <p:spPr>
          <a:xfrm>
            <a:off x="5621394" y="3695700"/>
            <a:ext cx="4513206" cy="0"/>
          </a:xfrm>
          <a:prstGeom prst="line">
            <a:avLst/>
          </a:prstGeom>
          <a:ln>
            <a:solidFill>
              <a:srgbClr val="EB6D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661E4CB-8F79-6CFB-51F3-65F27266CF7E}"/>
              </a:ext>
            </a:extLst>
          </p:cNvPr>
          <p:cNvCxnSpPr/>
          <p:nvPr/>
        </p:nvCxnSpPr>
        <p:spPr>
          <a:xfrm>
            <a:off x="11648128" y="3695700"/>
            <a:ext cx="4513206" cy="0"/>
          </a:xfrm>
          <a:prstGeom prst="line">
            <a:avLst/>
          </a:prstGeom>
          <a:ln>
            <a:solidFill>
              <a:srgbClr val="EB6D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36053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 rot="-5400000">
            <a:off x="-2218237" y="4434139"/>
            <a:ext cx="7434268" cy="14187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692"/>
              </a:lnSpc>
              <a:spcBef>
                <a:spcPct val="0"/>
              </a:spcBef>
            </a:pPr>
            <a:r>
              <a:rPr lang="en-US" sz="8351" dirty="0">
                <a:solidFill>
                  <a:srgbClr val="8A7A67"/>
                </a:solidFill>
                <a:latin typeface="Arial 2 Bold"/>
              </a:rPr>
              <a:t>Agency-Wide</a:t>
            </a:r>
          </a:p>
        </p:txBody>
      </p:sp>
      <p:sp>
        <p:nvSpPr>
          <p:cNvPr id="3" name="TextBox 3"/>
          <p:cNvSpPr txBox="1"/>
          <p:nvPr/>
        </p:nvSpPr>
        <p:spPr>
          <a:xfrm rot="-5400000">
            <a:off x="-1499865" y="4434139"/>
            <a:ext cx="8229600" cy="14187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692"/>
              </a:lnSpc>
              <a:spcBef>
                <a:spcPct val="0"/>
              </a:spcBef>
            </a:pPr>
            <a:r>
              <a:rPr lang="en-US" sz="8351" dirty="0">
                <a:solidFill>
                  <a:srgbClr val="EB6D1F"/>
                </a:solidFill>
                <a:latin typeface="Arial 2"/>
              </a:rPr>
              <a:t>Initiatives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1028700" y="940974"/>
            <a:ext cx="175452" cy="175452"/>
            <a:chOff x="0" y="0"/>
            <a:chExt cx="1913890" cy="19138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EB6D1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371471" y="940974"/>
            <a:ext cx="175452" cy="175452"/>
            <a:chOff x="0" y="0"/>
            <a:chExt cx="1913890" cy="191389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8981D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714242" y="940974"/>
            <a:ext cx="175452" cy="175452"/>
            <a:chOff x="0" y="0"/>
            <a:chExt cx="1913890" cy="191389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DBA31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2057013" y="940974"/>
            <a:ext cx="175452" cy="175452"/>
            <a:chOff x="0" y="0"/>
            <a:chExt cx="1913890" cy="191389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D204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" name="AutoShape 12"/>
          <p:cNvSpPr/>
          <p:nvPr/>
        </p:nvSpPr>
        <p:spPr>
          <a:xfrm flipV="1">
            <a:off x="3873305" y="1897380"/>
            <a:ext cx="0" cy="6492240"/>
          </a:xfrm>
          <a:prstGeom prst="line">
            <a:avLst/>
          </a:prstGeom>
          <a:ln w="9525" cap="flat">
            <a:solidFill>
              <a:srgbClr val="8A7A67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0B631FC-ED86-9038-D926-0193C8469CBD}"/>
              </a:ext>
            </a:extLst>
          </p:cNvPr>
          <p:cNvSpPr txBox="1"/>
          <p:nvPr/>
        </p:nvSpPr>
        <p:spPr>
          <a:xfrm>
            <a:off x="5791200" y="3435340"/>
            <a:ext cx="914400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5800" indent="-6858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7200" dirty="0">
                <a:solidFill>
                  <a:srgbClr val="EB6D1F"/>
                </a:solidFill>
                <a:latin typeface="Arial 1"/>
              </a:rPr>
              <a:t>Healthcare</a:t>
            </a:r>
          </a:p>
          <a:p>
            <a:pPr marL="685800" indent="-68580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sz="7200" dirty="0">
              <a:solidFill>
                <a:srgbClr val="EB6D1F"/>
              </a:solidFill>
              <a:latin typeface="Arial 1"/>
            </a:endParaRPr>
          </a:p>
          <a:p>
            <a:pPr marL="685800" indent="-6858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7200" dirty="0">
                <a:solidFill>
                  <a:srgbClr val="EB6D1F"/>
                </a:solidFill>
                <a:latin typeface="Arial 1"/>
              </a:rPr>
              <a:t>Law Enforcement</a:t>
            </a:r>
          </a:p>
        </p:txBody>
      </p:sp>
    </p:spTree>
    <p:extLst>
      <p:ext uri="{BB962C8B-B14F-4D97-AF65-F5344CB8AC3E}">
        <p14:creationId xmlns:p14="http://schemas.microsoft.com/office/powerpoint/2010/main" val="13143718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896988" y="1469460"/>
            <a:ext cx="12494025" cy="5657850"/>
            <a:chOff x="0" y="0"/>
            <a:chExt cx="4226374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26374" cy="1913890"/>
            </a:xfrm>
            <a:custGeom>
              <a:avLst/>
              <a:gdLst/>
              <a:ahLst/>
              <a:cxnLst/>
              <a:rect l="l" t="t" r="r" b="b"/>
              <a:pathLst>
                <a:path w="4226374" h="1913890">
                  <a:moveTo>
                    <a:pt x="0" y="0"/>
                  </a:moveTo>
                  <a:lnTo>
                    <a:pt x="4226374" y="0"/>
                  </a:lnTo>
                  <a:lnTo>
                    <a:pt x="4226374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15611668" y="1469460"/>
            <a:ext cx="1023712" cy="5657850"/>
            <a:chOff x="0" y="0"/>
            <a:chExt cx="346293" cy="19138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46293" cy="1913890"/>
            </a:xfrm>
            <a:custGeom>
              <a:avLst/>
              <a:gdLst/>
              <a:ahLst/>
              <a:cxnLst/>
              <a:rect l="l" t="t" r="r" b="b"/>
              <a:pathLst>
                <a:path w="346293" h="1913890">
                  <a:moveTo>
                    <a:pt x="0" y="0"/>
                  </a:moveTo>
                  <a:lnTo>
                    <a:pt x="346293" y="0"/>
                  </a:lnTo>
                  <a:lnTo>
                    <a:pt x="346293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8981D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6856036" y="1469460"/>
            <a:ext cx="760782" cy="5657850"/>
            <a:chOff x="0" y="0"/>
            <a:chExt cx="257351" cy="191389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57351" cy="1913890"/>
            </a:xfrm>
            <a:custGeom>
              <a:avLst/>
              <a:gdLst/>
              <a:ahLst/>
              <a:cxnLst/>
              <a:rect l="l" t="t" r="r" b="b"/>
              <a:pathLst>
                <a:path w="257351" h="1913890">
                  <a:moveTo>
                    <a:pt x="0" y="0"/>
                  </a:moveTo>
                  <a:lnTo>
                    <a:pt x="257351" y="0"/>
                  </a:lnTo>
                  <a:lnTo>
                    <a:pt x="257351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DBA31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7837474" y="1469460"/>
            <a:ext cx="450526" cy="5657850"/>
            <a:chOff x="0" y="0"/>
            <a:chExt cx="152400" cy="191389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52400" cy="1913890"/>
            </a:xfrm>
            <a:custGeom>
              <a:avLst/>
              <a:gdLst/>
              <a:ahLst/>
              <a:cxnLst/>
              <a:rect l="l" t="t" r="r" b="b"/>
              <a:pathLst>
                <a:path w="152400" h="1913890">
                  <a:moveTo>
                    <a:pt x="0" y="0"/>
                  </a:moveTo>
                  <a:lnTo>
                    <a:pt x="152400" y="0"/>
                  </a:lnTo>
                  <a:lnTo>
                    <a:pt x="15240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D204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10"/>
          <p:cNvGrpSpPr/>
          <p:nvPr/>
        </p:nvGrpSpPr>
        <p:grpSpPr>
          <a:xfrm rot="-10800000">
            <a:off x="1652620" y="1469460"/>
            <a:ext cx="1023712" cy="5657850"/>
            <a:chOff x="0" y="0"/>
            <a:chExt cx="346293" cy="191389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346293" cy="1913890"/>
            </a:xfrm>
            <a:custGeom>
              <a:avLst/>
              <a:gdLst/>
              <a:ahLst/>
              <a:cxnLst/>
              <a:rect l="l" t="t" r="r" b="b"/>
              <a:pathLst>
                <a:path w="346293" h="1913890">
                  <a:moveTo>
                    <a:pt x="0" y="0"/>
                  </a:moveTo>
                  <a:lnTo>
                    <a:pt x="346293" y="0"/>
                  </a:lnTo>
                  <a:lnTo>
                    <a:pt x="346293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8981D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12"/>
          <p:cNvGrpSpPr/>
          <p:nvPr/>
        </p:nvGrpSpPr>
        <p:grpSpPr>
          <a:xfrm rot="-10800000">
            <a:off x="671181" y="1469460"/>
            <a:ext cx="760782" cy="5657850"/>
            <a:chOff x="0" y="0"/>
            <a:chExt cx="257351" cy="191389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57351" cy="1913890"/>
            </a:xfrm>
            <a:custGeom>
              <a:avLst/>
              <a:gdLst/>
              <a:ahLst/>
              <a:cxnLst/>
              <a:rect l="l" t="t" r="r" b="b"/>
              <a:pathLst>
                <a:path w="257351" h="1913890">
                  <a:moveTo>
                    <a:pt x="0" y="0"/>
                  </a:moveTo>
                  <a:lnTo>
                    <a:pt x="257351" y="0"/>
                  </a:lnTo>
                  <a:lnTo>
                    <a:pt x="257351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DBA31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" name="Group 14"/>
          <p:cNvGrpSpPr/>
          <p:nvPr/>
        </p:nvGrpSpPr>
        <p:grpSpPr>
          <a:xfrm rot="-10800000">
            <a:off x="0" y="1469460"/>
            <a:ext cx="450526" cy="5657850"/>
            <a:chOff x="0" y="0"/>
            <a:chExt cx="152400" cy="191389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52400" cy="1913890"/>
            </a:xfrm>
            <a:custGeom>
              <a:avLst/>
              <a:gdLst/>
              <a:ahLst/>
              <a:cxnLst/>
              <a:rect l="l" t="t" r="r" b="b"/>
              <a:pathLst>
                <a:path w="152400" h="1913890">
                  <a:moveTo>
                    <a:pt x="0" y="0"/>
                  </a:moveTo>
                  <a:lnTo>
                    <a:pt x="152400" y="0"/>
                  </a:lnTo>
                  <a:lnTo>
                    <a:pt x="15240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D204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" name="Freeform 16"/>
          <p:cNvSpPr/>
          <p:nvPr/>
        </p:nvSpPr>
        <p:spPr>
          <a:xfrm>
            <a:off x="4852567" y="1779234"/>
            <a:ext cx="8582866" cy="4457042"/>
          </a:xfrm>
          <a:custGeom>
            <a:avLst/>
            <a:gdLst/>
            <a:ahLst/>
            <a:cxnLst/>
            <a:rect l="l" t="t" r="r" b="b"/>
            <a:pathLst>
              <a:path w="8582866" h="4457042">
                <a:moveTo>
                  <a:pt x="0" y="0"/>
                </a:moveTo>
                <a:lnTo>
                  <a:pt x="8582866" y="0"/>
                </a:lnTo>
                <a:lnTo>
                  <a:pt x="8582866" y="4457042"/>
                </a:lnTo>
                <a:lnTo>
                  <a:pt x="0" y="445704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TextBox 17"/>
          <p:cNvSpPr txBox="1"/>
          <p:nvPr/>
        </p:nvSpPr>
        <p:spPr>
          <a:xfrm>
            <a:off x="-152400" y="8191500"/>
            <a:ext cx="18288000" cy="7509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59"/>
              </a:lnSpc>
            </a:pPr>
            <a:r>
              <a:rPr lang="en-US" sz="4399" dirty="0">
                <a:solidFill>
                  <a:srgbClr val="8A7A67"/>
                </a:solidFill>
                <a:latin typeface="Arial 2"/>
              </a:rPr>
              <a:t>800.4.AUTISM </a:t>
            </a:r>
            <a:r>
              <a:rPr lang="en-US" sz="4399" dirty="0">
                <a:solidFill>
                  <a:srgbClr val="FFD204"/>
                </a:solidFill>
                <a:latin typeface="Arial 2"/>
              </a:rPr>
              <a:t>  | </a:t>
            </a:r>
            <a:r>
              <a:rPr lang="en-US" sz="4399" dirty="0">
                <a:solidFill>
                  <a:srgbClr val="8A7A67"/>
                </a:solidFill>
                <a:latin typeface="Arial 2"/>
              </a:rPr>
              <a:t>  www.autismnj.org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lcf76f155ced4ddcb4097134ff3c332f xmlns="a9c291b4-bef8-4861-b77d-2c2d7081c4b7">
      <Terms xmlns="http://schemas.microsoft.com/office/infopath/2007/PartnerControls"/>
    </lcf76f155ced4ddcb4097134ff3c332f>
    <_ip_UnifiedCompliancePolicyProperties xmlns="http://schemas.microsoft.com/sharepoint/v3" xsi:nil="true"/>
    <TaxCatchAll xmlns="fbfb8b16-f984-4f81-adae-5d2461c1ee49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3E3B3174840174F891FAA400E1DD648" ma:contentTypeVersion="18" ma:contentTypeDescription="Create a new document." ma:contentTypeScope="" ma:versionID="91204a03167d33cf4229ce49f59a34bf">
  <xsd:schema xmlns:xsd="http://www.w3.org/2001/XMLSchema" xmlns:xs="http://www.w3.org/2001/XMLSchema" xmlns:p="http://schemas.microsoft.com/office/2006/metadata/properties" xmlns:ns1="http://schemas.microsoft.com/sharepoint/v3" xmlns:ns2="a9c291b4-bef8-4861-b77d-2c2d7081c4b7" xmlns:ns3="fbfb8b16-f984-4f81-adae-5d2461c1ee49" targetNamespace="http://schemas.microsoft.com/office/2006/metadata/properties" ma:root="true" ma:fieldsID="a41c05940d1c296031a78118a48cfff5" ns1:_="" ns2:_="" ns3:_="">
    <xsd:import namespace="http://schemas.microsoft.com/sharepoint/v3"/>
    <xsd:import namespace="a9c291b4-bef8-4861-b77d-2c2d7081c4b7"/>
    <xsd:import namespace="fbfb8b16-f984-4f81-adae-5d2461c1ee4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1:_ip_UnifiedCompliancePolicyProperties" minOccurs="0"/>
                <xsd:element ref="ns1:_ip_UnifiedCompliancePolicyUIAction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4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5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c291b4-bef8-4861-b77d-2c2d7081c4b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fa06dbab-6dc8-48c3-8cec-7f17ceed53f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fb8b16-f984-4f81-adae-5d2461c1ee49" elementFormDefault="qualified">
    <xsd:import namespace="http://schemas.microsoft.com/office/2006/documentManagement/types"/>
    <xsd:import namespace="http://schemas.microsoft.com/office/infopath/2007/PartnerControls"/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98f7440a-2a5d-45bf-8365-eeb7ea8a0914}" ma:internalName="TaxCatchAll" ma:showField="CatchAllData" ma:web="fbfb8b16-f984-4f81-adae-5d2461c1ee4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22B5E95-B5E3-4564-9176-845B91372B50}">
  <ds:schemaRefs>
    <ds:schemaRef ds:uri="http://www.w3.org/XML/1998/namespace"/>
    <ds:schemaRef ds:uri="http://purl.org/dc/dcmitype/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fbfb8b16-f984-4f81-adae-5d2461c1ee49"/>
    <ds:schemaRef ds:uri="a9c291b4-bef8-4861-b77d-2c2d7081c4b7"/>
    <ds:schemaRef ds:uri="http://schemas.microsoft.com/office/2006/metadata/propertie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C1A1F708-8D3A-4642-96B9-E623EFCC07A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0891668-8D5A-474D-A1DB-76D437F476E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a9c291b4-bef8-4861-b77d-2c2d7081c4b7"/>
    <ds:schemaRef ds:uri="fbfb8b16-f984-4f81-adae-5d2461c1ee4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100</Words>
  <Application>Microsoft Office PowerPoint</Application>
  <PresentationFormat>Custom</PresentationFormat>
  <Paragraphs>43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Arial 2 Bold</vt:lpstr>
      <vt:lpstr>Arial 2</vt:lpstr>
      <vt:lpstr>Trade Gothic LT Std</vt:lpstr>
      <vt:lpstr>Arial 1</vt:lpstr>
      <vt:lpstr>Office Theme</vt:lpstr>
      <vt:lpstr>1_Office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Power of Connection</dc:title>
  <dc:creator>Jessica Barkosky</dc:creator>
  <cp:lastModifiedBy>Jon Gottlieb</cp:lastModifiedBy>
  <cp:revision>4</cp:revision>
  <dcterms:created xsi:type="dcterms:W3CDTF">2006-08-16T00:00:00Z</dcterms:created>
  <dcterms:modified xsi:type="dcterms:W3CDTF">2024-07-10T16:11:08Z</dcterms:modified>
  <dc:identifier>DAFkfqZyqtA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0x01010083E3B3174840174F891FAA400E1DD648</vt:lpwstr>
  </property>
</Properties>
</file>